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58" r:id="rId7"/>
    <p:sldId id="259" r:id="rId8"/>
    <p:sldId id="264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8"/>
    <p:restoredTop sz="94689"/>
  </p:normalViewPr>
  <p:slideViewPr>
    <p:cSldViewPr snapToGrid="0">
      <p:cViewPr varScale="1">
        <p:scale>
          <a:sx n="100" d="100"/>
          <a:sy n="100" d="100"/>
        </p:scale>
        <p:origin x="160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2.png>
</file>

<file path=ppt/media/image3.svg>
</file>

<file path=ppt/media/image4.jpg>
</file>

<file path=ppt/media/image5.jp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34DB4-3BDB-0058-821A-92299ED8CD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51D0C1-1634-84C9-D7D0-579A4962B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575263-0240-87E2-457D-A85F77FF6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2D52B-08FA-7FDD-98DA-5D4D02B5A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C4733-F254-3515-3652-1073C2DC0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56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99A03-4D10-9EC6-A3D0-E194A96A4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5C3C31-4AF6-E1B6-0005-77E55FFB6B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4CBF56-80C4-C4EE-13B1-43FB9BF06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317C7F-CA23-B377-21D1-9CDBCCD8E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53645E-8BB4-C0AD-3463-AC0049C88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59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ABF072-0899-7C0C-23B8-E9C39DFD9A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F8CE7F-9EC8-FD33-9F58-0EEE854491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F013B-396C-AED2-DC4A-454B7E2E4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F5B6C-23C4-C422-DA5C-4AADF613F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DDE18-42EB-4611-B65B-8CE2ED81F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29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267C2-7504-6BEB-FE29-C794EF6E2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D48DF-B227-C7AC-9A24-1BB5127C8B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45A73-32C6-60F4-627C-2113EC01C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747E62-8E64-5EAB-4709-D293F1388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7D227-4869-E103-4892-9096DB697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839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43BD8-4348-D6C1-D1B7-64EDC4495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F7EC9-BAB6-2A49-2A33-2057EDD64E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87588-ADD7-2459-C7A4-061977A79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818A5-23C1-20EA-C132-ADD9FDCA3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841ED8-9B20-756D-2DD4-1882E6C9D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828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BA27B-E48F-B67F-3794-C0B059641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4A9D2-3433-C99D-712A-91544B8BFC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E6C307-EE88-928A-A63C-8013F021FE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C6C6C-A9B7-4525-A5B6-105E43B55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1EDB7B-E065-5486-29BB-0E2D648C7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58DD1E-B827-46E8-A704-D1FCB089A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507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373C4-A0C8-FE41-CFE8-472F7A39A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7EE869-61AA-7D16-1897-8C27C8FBEA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3BA88F-EE0C-11AD-03DD-BBE428EE0B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5D5F38-1597-DA0B-E7AE-B2A161D82E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8E7EBE-CA01-8F62-834B-CB3810FC52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C2EAB8-9729-99B4-AFEC-98DDB13FA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BF2E3B-081A-81C6-113A-BE61EBE3F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2C0951-A745-3429-5A5B-9E5C04E13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177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7DBA-5828-47B2-B186-15CB58880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A184D0-FD13-FA0F-65F9-DFC87C215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B1B01A-3631-5923-8AC5-A2C4D4F44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3AC0D6-915D-8C01-B4A8-DA6D77251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55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D372EF-A941-E7DD-EF8C-E8BBD51CA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F2872D-AEE9-8DF5-8DD8-4E0DEE4E1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DE68D-24C0-87A0-2D0D-CC469E90A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25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A7F76-C9A1-A208-EB9D-975C4D165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552CD-41F8-5FA9-75B9-4CE016DE3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B82F4B-ED81-9F3C-8C7D-FE1666E917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C8E192-E319-7453-A793-DD3BB6F1A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501CA5-464E-3C10-0DF0-C304C8745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3848A2-36A0-C7DF-0566-14FF069DD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634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9C184-5E63-B84D-61CF-E987F4EF7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0AD2C3-04F4-11B6-7330-375F7E3CF8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91D071-C9E6-0CAD-C463-089E38157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55146C-6EF4-4C53-7DB2-78386DA54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16419C-10BB-829F-9F11-CD13B2629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5C8F5-DA97-F2FD-6BEF-0A5B7BFBD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952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E3D091-00E2-3935-85AA-9874B3113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BF37E-B6FE-95CD-5C3C-22FA18824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E6317-5AC0-E922-863E-CBA6666AC3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7FC8D-4274-C627-8502-1492EF4526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5AF7E5-052C-300B-2D0B-A45A4E544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130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457764D-8C41-95BE-F1AE-511436B8DEAA}"/>
              </a:ext>
            </a:extLst>
          </p:cNvPr>
          <p:cNvSpPr txBox="1">
            <a:spLocks/>
          </p:cNvSpPr>
          <p:nvPr/>
        </p:nvSpPr>
        <p:spPr>
          <a:xfrm>
            <a:off x="0" y="174721"/>
            <a:ext cx="12192000" cy="22943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/>
              <a:t>Emulators for Cosmological Parameter Space</a:t>
            </a:r>
            <a:r>
              <a:rPr lang="en-US" dirty="0"/>
              <a:t> 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FB91EA2D-E5FC-3D00-3038-675D99763F4F}"/>
              </a:ext>
            </a:extLst>
          </p:cNvPr>
          <p:cNvSpPr txBox="1">
            <a:spLocks/>
          </p:cNvSpPr>
          <p:nvPr/>
        </p:nvSpPr>
        <p:spPr>
          <a:xfrm>
            <a:off x="1" y="2658439"/>
            <a:ext cx="12191999" cy="18502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sz="3200" dirty="0" err="1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Yijie</a:t>
            </a: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 Zhu, Evan </a:t>
            </a:r>
            <a:r>
              <a:rPr lang="en-US" sz="3200" dirty="0" err="1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Saraivanov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Vivian Miranda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Yang Institute of Theoretical Physics, Stony Brook University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Pasadena, October 2024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E7B13F-D81D-F121-BF70-CF15EE9BB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129" y="4698018"/>
            <a:ext cx="5163742" cy="1894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036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3B4DE-BDAD-6198-2DDC-0DC72059C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3449E9B-95DD-DD97-4673-E79EDB54790A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353FD5-AC21-5142-2642-4569D491E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66DC33-98D7-91E9-673B-3FB2333FCA0E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Emulator for Cosmology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537DED94-02A4-88AF-9523-443C75ECA8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450" t="12731" r="4206" b="12620"/>
          <a:stretch/>
        </p:blipFill>
        <p:spPr>
          <a:xfrm>
            <a:off x="3630393" y="976132"/>
            <a:ext cx="4865264" cy="544896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C71C188-2A8C-4AA8-4793-41F0D74A4174}"/>
              </a:ext>
            </a:extLst>
          </p:cNvPr>
          <p:cNvCxnSpPr>
            <a:cxnSpLocks/>
          </p:cNvCxnSpPr>
          <p:nvPr/>
        </p:nvCxnSpPr>
        <p:spPr>
          <a:xfrm flipV="1">
            <a:off x="1965633" y="3693209"/>
            <a:ext cx="1504750" cy="986"/>
          </a:xfrm>
          <a:prstGeom prst="straightConnector1">
            <a:avLst/>
          </a:prstGeom>
          <a:ln w="1270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Picture 11" descr="A close-up of a sign&#10;&#10;Description automatically generated">
            <a:extLst>
              <a:ext uri="{FF2B5EF4-FFF2-40B4-BE49-F238E27FC236}">
                <a16:creationId xmlns:a16="http://schemas.microsoft.com/office/drawing/2014/main" id="{72F8B73E-B07B-6164-286B-5F272DBC643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160" t="3862" r="13083" b="7182"/>
          <a:stretch/>
        </p:blipFill>
        <p:spPr>
          <a:xfrm>
            <a:off x="1" y="930217"/>
            <a:ext cx="1799638" cy="5481251"/>
          </a:xfrm>
          <a:prstGeom prst="rect">
            <a:avLst/>
          </a:prstGeom>
        </p:spPr>
      </p:pic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D99DB86-AB0C-A274-8448-5168DF7DE2E8}"/>
              </a:ext>
            </a:extLst>
          </p:cNvPr>
          <p:cNvSpPr txBox="1">
            <a:spLocks/>
          </p:cNvSpPr>
          <p:nvPr/>
        </p:nvSpPr>
        <p:spPr>
          <a:xfrm>
            <a:off x="1928384" y="2954211"/>
            <a:ext cx="1440793" cy="6020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/>
              <a:t>Input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235FFC8-96EB-FCDC-D704-BD76A04CDAB0}"/>
              </a:ext>
            </a:extLst>
          </p:cNvPr>
          <p:cNvCxnSpPr>
            <a:cxnSpLocks/>
          </p:cNvCxnSpPr>
          <p:nvPr/>
        </p:nvCxnSpPr>
        <p:spPr>
          <a:xfrm flipV="1">
            <a:off x="8664359" y="3715771"/>
            <a:ext cx="1504750" cy="986"/>
          </a:xfrm>
          <a:prstGeom prst="straightConnector1">
            <a:avLst/>
          </a:prstGeom>
          <a:ln w="1270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70B8A5CF-C8E0-4EF6-40EB-C8E21813D44F}"/>
              </a:ext>
            </a:extLst>
          </p:cNvPr>
          <p:cNvSpPr txBox="1">
            <a:spLocks/>
          </p:cNvSpPr>
          <p:nvPr/>
        </p:nvSpPr>
        <p:spPr>
          <a:xfrm>
            <a:off x="8568227" y="2870492"/>
            <a:ext cx="1440793" cy="6020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/>
              <a:t>Output</a:t>
            </a:r>
          </a:p>
        </p:txBody>
      </p:sp>
      <p:pic>
        <p:nvPicPr>
          <p:cNvPr id="26" name="Picture 25" descr="A close-up of a white rectangular object&#10;&#10;Description automatically generated">
            <a:extLst>
              <a:ext uri="{FF2B5EF4-FFF2-40B4-BE49-F238E27FC236}">
                <a16:creationId xmlns:a16="http://schemas.microsoft.com/office/drawing/2014/main" id="{5077B7A2-D385-3358-3522-C02895DACC5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0046" t="5177" r="10210" b="11959"/>
          <a:stretch/>
        </p:blipFill>
        <p:spPr>
          <a:xfrm>
            <a:off x="10263616" y="2142653"/>
            <a:ext cx="1785124" cy="3558632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F630886A-EDD8-02A8-5537-0CBA04D06B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631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69013D-7CE9-2507-33BD-B93A493249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91EC67C-59A3-C359-4081-FFADFCEAE7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F04FE5-3136-A895-D2AB-E98377472F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724474-99EF-641C-DEFB-27F2BD8A58A2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Results on Cosmic Shear (Part II paper)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F8FCBD1-7DFA-00A6-4B14-B55E33686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E5A81E50-B40C-9D3F-6212-B031472C8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468" b="843"/>
          <a:stretch/>
        </p:blipFill>
        <p:spPr>
          <a:xfrm>
            <a:off x="-1" y="919392"/>
            <a:ext cx="5635829" cy="5505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3A4EA20-7403-1FB8-9151-1B93BF91B8E5}"/>
              </a:ext>
            </a:extLst>
          </p:cNvPr>
          <p:cNvSpPr txBox="1"/>
          <p:nvPr/>
        </p:nvSpPr>
        <p:spPr>
          <a:xfrm>
            <a:off x="5835306" y="1668422"/>
            <a:ext cx="6323943" cy="38972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20000"/>
              </a:lnSpc>
              <a:spcAft>
                <a:spcPts val="2000"/>
              </a:spcAft>
            </a:pPr>
            <a:r>
              <a:rPr lang="en-US" sz="3000" dirty="0"/>
              <a:t>Main Takeaways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/>
              <a:buChar char="•"/>
            </a:pPr>
            <a:r>
              <a:rPr lang="en-US" sz="3000" dirty="0"/>
              <a:t>High precision in a large volume in parameter space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/>
              <a:buChar char="•"/>
            </a:pPr>
            <a:r>
              <a:rPr lang="en-US" sz="3000" dirty="0"/>
              <a:t>Emulator validity does not change if we shift the fiducial point in the chain.</a:t>
            </a:r>
          </a:p>
        </p:txBody>
      </p:sp>
    </p:spTree>
    <p:extLst>
      <p:ext uri="{BB962C8B-B14F-4D97-AF65-F5344CB8AC3E}">
        <p14:creationId xmlns:p14="http://schemas.microsoft.com/office/powerpoint/2010/main" val="3664716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Goal for Part III paper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876BDCB-63BA-908B-B3D7-21E4A706188F}"/>
                  </a:ext>
                </a:extLst>
              </p:cNvPr>
              <p:cNvSpPr txBox="1"/>
              <p:nvPr/>
            </p:nvSpPr>
            <p:spPr>
              <a:xfrm>
                <a:off x="5675085" y="942249"/>
                <a:ext cx="6498678" cy="5499262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>
                  <a:lnSpc>
                    <a:spcPct val="120000"/>
                  </a:lnSpc>
                  <a:spcAft>
                    <a:spcPts val="2000"/>
                  </a:spcAft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What are we working on?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Large volumes on 3(6)x2pt and CMB TTTEEE (larger than Part II)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fraction of points 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pt-BR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sz="3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&gt;0.2 </m:t>
                    </m:r>
                  </m:oMath>
                </a14:m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below 10% (Use that as metric) 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Fewer data vectors as possible (much less than in Part II)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Models w/ additional parameters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876BDCB-63BA-908B-B3D7-21E4A70618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5085" y="942249"/>
                <a:ext cx="6498678" cy="5499262"/>
              </a:xfrm>
              <a:prstGeom prst="rect">
                <a:avLst/>
              </a:prstGeom>
              <a:blipFill>
                <a:blip r:embed="rId2"/>
                <a:stretch>
                  <a:fillRect l="-1949" t="-691" r="-1365" b="-23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Graphic 6">
            <a:extLst>
              <a:ext uri="{FF2B5EF4-FFF2-40B4-BE49-F238E27FC236}">
                <a16:creationId xmlns:a16="http://schemas.microsoft.com/office/drawing/2014/main" id="{49D80546-0BC9-0726-216D-B93E6ED0A8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1281" b="1648"/>
          <a:stretch/>
        </p:blipFill>
        <p:spPr>
          <a:xfrm>
            <a:off x="18236" y="931731"/>
            <a:ext cx="5656849" cy="5506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039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5B850D-DCB9-D8AA-4F1D-B7274AD9E5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98A9EE9-EACE-EE5D-E5B8-3B9CC92233CD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DB42163-3D16-E9B3-9749-8289E5A8F4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97EB82-D3F2-ECBA-4BD7-40B69B255CB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B0E6DD0-94F4-0555-9A0A-87338410D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1FD9A7-6D60-F2C3-CF28-CF42307C1E3C}"/>
              </a:ext>
            </a:extLst>
          </p:cNvPr>
          <p:cNvSpPr txBox="1"/>
          <p:nvPr/>
        </p:nvSpPr>
        <p:spPr>
          <a:xfrm>
            <a:off x="1044433" y="16689"/>
            <a:ext cx="9581745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100" dirty="0"/>
              <a:t>Results for 3x2pt emulator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14B41EB6-CF45-C7A9-3F8B-4B3F969A57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9006" r="1584"/>
          <a:stretch/>
        </p:blipFill>
        <p:spPr>
          <a:xfrm>
            <a:off x="1" y="929539"/>
            <a:ext cx="7086600" cy="550980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A80EAE5-0FFD-32D3-6F6B-10428D306F69}"/>
                  </a:ext>
                </a:extLst>
              </p:cNvPr>
              <p:cNvSpPr txBox="1"/>
              <p:nvPr/>
            </p:nvSpPr>
            <p:spPr>
              <a:xfrm>
                <a:off x="7200719" y="1414798"/>
                <a:ext cx="4991280" cy="27703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Training on T=2048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100k Training data vectors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Outlier fraction: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pt-BR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sz="3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&gt;0.2</m:t>
                    </m:r>
                  </m:oMath>
                </a14:m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): 3.7%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A80EAE5-0FFD-32D3-6F6B-10428D306F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0719" y="1414798"/>
                <a:ext cx="4991280" cy="2770310"/>
              </a:xfrm>
              <a:prstGeom prst="rect">
                <a:avLst/>
              </a:prstGeom>
              <a:blipFill>
                <a:blip r:embed="rId4"/>
                <a:stretch>
                  <a:fillRect l="-2532" t="-1370" r="-3544" b="-59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Graphic 3">
            <a:extLst>
              <a:ext uri="{FF2B5EF4-FFF2-40B4-BE49-F238E27FC236}">
                <a16:creationId xmlns:a16="http://schemas.microsoft.com/office/drawing/2014/main" id="{69C9CD33-9B25-AE3B-3176-0C1DF95E6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9930" r="20940" b="81144"/>
          <a:stretch/>
        </p:blipFill>
        <p:spPr>
          <a:xfrm>
            <a:off x="7721418" y="4795159"/>
            <a:ext cx="3835581" cy="13906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FAC5574-0892-1106-D298-AF5EEC0ED344}"/>
              </a:ext>
            </a:extLst>
          </p:cNvPr>
          <p:cNvSpPr txBox="1"/>
          <p:nvPr/>
        </p:nvSpPr>
        <p:spPr>
          <a:xfrm>
            <a:off x="3949700" y="1075941"/>
            <a:ext cx="3048000" cy="1595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  <a:spcAft>
                <a:spcPts val="2000"/>
              </a:spcAft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Next step: weaken the prior correlations</a:t>
            </a:r>
          </a:p>
        </p:txBody>
      </p:sp>
    </p:spTree>
    <p:extLst>
      <p:ext uri="{BB962C8B-B14F-4D97-AF65-F5344CB8AC3E}">
        <p14:creationId xmlns:p14="http://schemas.microsoft.com/office/powerpoint/2010/main" val="3923151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5FFF5A-67BF-B137-28E3-97A794557995}"/>
              </a:ext>
            </a:extLst>
          </p:cNvPr>
          <p:cNvSpPr txBox="1"/>
          <p:nvPr/>
        </p:nvSpPr>
        <p:spPr>
          <a:xfrm>
            <a:off x="7139420" y="-22358"/>
            <a:ext cx="505258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100" dirty="0"/>
              <a:t>Sampling for CMB emulator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127CADF-89FA-3526-DD99-B8C41B46F0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944" b="29105"/>
          <a:stretch/>
        </p:blipFill>
        <p:spPr>
          <a:xfrm>
            <a:off x="-1" y="1"/>
            <a:ext cx="7139421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F9968C-34BA-17B0-AEE2-F87826CC106C}"/>
              </a:ext>
            </a:extLst>
          </p:cNvPr>
          <p:cNvSpPr txBox="1"/>
          <p:nvPr/>
        </p:nvSpPr>
        <p:spPr>
          <a:xfrm>
            <a:off x="7139421" y="2038211"/>
            <a:ext cx="5052579" cy="3621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Comparison of Gaussian sampling with different temperatures</a:t>
            </a:r>
            <a:r>
              <a:rPr lang="en-US" sz="3000" baseline="30000" dirty="0">
                <a:latin typeface="Arial" panose="020B0604020202020204" pitchFamily="34" charset="0"/>
                <a:cs typeface="Arial" panose="020B0604020202020204" pitchFamily="34" charset="0"/>
              </a:rPr>
              <a:t>✢</a:t>
            </a:r>
          </a:p>
          <a:p>
            <a:pPr>
              <a:lnSpc>
                <a:spcPct val="120000"/>
              </a:lnSpc>
              <a:spcAft>
                <a:spcPts val="2000"/>
              </a:spcAft>
            </a:pPr>
            <a:r>
              <a:rPr lang="en-US" sz="3000" baseline="30000" dirty="0">
                <a:latin typeface="Arial" panose="020B0604020202020204" pitchFamily="34" charset="0"/>
                <a:cs typeface="Arial" panose="020B0604020202020204" pitchFamily="34" charset="0"/>
              </a:rPr>
              <a:t>✢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 We applied hard priors in a few directions in parameter space (e.g., As). </a:t>
            </a:r>
          </a:p>
        </p:txBody>
      </p:sp>
    </p:spTree>
    <p:extLst>
      <p:ext uri="{BB962C8B-B14F-4D97-AF65-F5344CB8AC3E}">
        <p14:creationId xmlns:p14="http://schemas.microsoft.com/office/powerpoint/2010/main" val="2650768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1304B2-D19A-D8A2-B18A-0F5765E0585D}"/>
              </a:ext>
            </a:extLst>
          </p:cNvPr>
          <p:cNvSpPr txBox="1"/>
          <p:nvPr/>
        </p:nvSpPr>
        <p:spPr>
          <a:xfrm>
            <a:off x="1750979" y="16689"/>
            <a:ext cx="8356059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100" dirty="0"/>
              <a:t>Results for CMB emulator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80E1C17-8489-5199-20C0-E2519E9B687A}"/>
                  </a:ext>
                </a:extLst>
              </p:cNvPr>
              <p:cNvSpPr txBox="1"/>
              <p:nvPr/>
            </p:nvSpPr>
            <p:spPr>
              <a:xfrm>
                <a:off x="5879883" y="1516825"/>
                <a:ext cx="6117021" cy="44323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Training on </a:t>
                </a:r>
                <a:r>
                  <a:rPr lang="en-US" sz="3000">
                    <a:latin typeface="Arial" panose="020B0604020202020204" pitchFamily="34" charset="0"/>
                    <a:cs typeface="Arial" panose="020B0604020202020204" pitchFamily="34" charset="0"/>
                  </a:rPr>
                  <a:t>T</a:t>
                </a:r>
                <a:r>
                  <a:rPr lang="en-US" sz="3000" baseline="-25000">
                    <a:latin typeface="Arial" panose="020B0604020202020204" pitchFamily="34" charset="0"/>
                    <a:cs typeface="Arial" panose="020B0604020202020204" pitchFamily="34" charset="0"/>
                  </a:rPr>
                  <a:t>train</a:t>
                </a:r>
                <a:r>
                  <a:rPr lang="en-US" sz="3000">
                    <a:latin typeface="Arial" panose="020B0604020202020204" pitchFamily="34" charset="0"/>
                    <a:cs typeface="Arial" panose="020B0604020202020204" pitchFamily="34" charset="0"/>
                  </a:rPr>
                  <a:t>=</a:t>
                </a: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256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TRF needs only 20% as many points as the </a:t>
                </a:r>
                <a:r>
                  <a:rPr lang="en-US" sz="3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ResMLP</a:t>
                </a: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 to achieve the outlier fraction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TRF can reach our goal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pt-BR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sz="3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&gt;0.2 </m:t>
                    </m:r>
                  </m:oMath>
                </a14:m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below 10%) with 500k points on T=128 (testing temperature)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80E1C17-8489-5199-20C0-E2519E9B68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9883" y="1516825"/>
                <a:ext cx="6117021" cy="4432304"/>
              </a:xfrm>
              <a:prstGeom prst="rect">
                <a:avLst/>
              </a:prstGeom>
              <a:blipFill>
                <a:blip r:embed="rId2"/>
                <a:stretch>
                  <a:fillRect l="-2075" t="-857" r="-2490" b="-3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Graphic 10">
            <a:extLst>
              <a:ext uri="{FF2B5EF4-FFF2-40B4-BE49-F238E27FC236}">
                <a16:creationId xmlns:a16="http://schemas.microsoft.com/office/drawing/2014/main" id="{7806664E-4FAA-0FCE-4411-55930F6ADE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516" y="996445"/>
            <a:ext cx="5350272" cy="547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755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EAE8A5968636B409AFC99E8117018C8" ma:contentTypeVersion="6" ma:contentTypeDescription="Create a new document." ma:contentTypeScope="" ma:versionID="2794a886b324a04e1474103208d85dcb">
  <xsd:schema xmlns:xsd="http://www.w3.org/2001/XMLSchema" xmlns:xs="http://www.w3.org/2001/XMLSchema" xmlns:p="http://schemas.microsoft.com/office/2006/metadata/properties" xmlns:ns3="c78adf8e-d3f7-4618-8fbc-952f6bbbc6eb" targetNamespace="http://schemas.microsoft.com/office/2006/metadata/properties" ma:root="true" ma:fieldsID="d5b3d740ac03f82a2ee3621646b70bcc" ns3:_="">
    <xsd:import namespace="c78adf8e-d3f7-4618-8fbc-952f6bbbc6e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8adf8e-d3f7-4618-8fbc-952f6bbbc6e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78adf8e-d3f7-4618-8fbc-952f6bbbc6eb" xsi:nil="true"/>
  </documentManagement>
</p:properties>
</file>

<file path=customXml/itemProps1.xml><?xml version="1.0" encoding="utf-8"?>
<ds:datastoreItem xmlns:ds="http://schemas.openxmlformats.org/officeDocument/2006/customXml" ds:itemID="{692A7662-0051-485F-93F6-7DDC5ACF1D9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E7FC5B7-F4A9-4D27-B424-4D40B662FB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78adf8e-d3f7-4618-8fbc-952f6bbbc6e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B7951E-9BAD-4F23-B311-EF5C6160ADC6}">
  <ds:schemaRefs>
    <ds:schemaRef ds:uri="http://schemas.microsoft.com/office/infopath/2007/PartnerControls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c78adf8e-d3f7-4618-8fbc-952f6bbbc6eb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278</Words>
  <Application>Microsoft Macintosh PowerPoint</Application>
  <PresentationFormat>Widescreen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Vivian Miranda</dc:creator>
  <cp:lastModifiedBy>Vivian Miranda</cp:lastModifiedBy>
  <cp:revision>19</cp:revision>
  <dcterms:created xsi:type="dcterms:W3CDTF">2024-10-02T15:34:10Z</dcterms:created>
  <dcterms:modified xsi:type="dcterms:W3CDTF">2024-10-02T21:24:05Z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0x0101004EAE8A5968636B409AFC99E8117018C8</vt:lpwstr>
  </property>
</Properties>
</file>

<file path=docProps/thumbnail.jpeg>
</file>